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1" r:id="rId16"/>
    <p:sldId id="290" r:id="rId17"/>
    <p:sldId id="292" r:id="rId18"/>
    <p:sldId id="2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6770" y="2269083"/>
            <a:ext cx="5278457" cy="863008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IN" b="1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Sabon Next LT" panose="02000500000000000000" pitchFamily="2" charset="0"/>
              </a:rPr>
              <a:t>Secure Scuttlebutt</a:t>
            </a:r>
            <a:endParaRPr lang="en-US" dirty="0">
              <a:latin typeface="Bahnschrift SemiBold SemiConden" panose="020B0502040204020203" pitchFamily="34" charset="0"/>
              <a:cs typeface="Sabon Next LT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5636" y="3367144"/>
            <a:ext cx="4040726" cy="14929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Chinmay Sanjay Deshpande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Reg. No. 170905432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Roll No. 50   Sec. D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16798-4145-46DC-A65F-22D2A4C1E0A4}"/>
              </a:ext>
            </a:extLst>
          </p:cNvPr>
          <p:cNvSpPr txBox="1"/>
          <p:nvPr/>
        </p:nvSpPr>
        <p:spPr>
          <a:xfrm>
            <a:off x="635109" y="723170"/>
            <a:ext cx="10968199" cy="980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 SemiConden" panose="020B0502040204020203" pitchFamily="34" charset="0"/>
                <a:ea typeface="+mj-ea"/>
              </a:rPr>
              <a:t>Building Distributed Application over Secure Scuttlebutt Architecture and Protocols and the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4D7FD-E820-4F9B-9DDB-7E119F26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341" y="3183409"/>
            <a:ext cx="3695029" cy="171214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522E01-E1E4-4322-B6B8-D22F84F8B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564" y="3599060"/>
            <a:ext cx="4882457" cy="24953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2068C-4C8F-4C7C-AD80-DBA9D4EF8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341" y="4950884"/>
            <a:ext cx="3695029" cy="129583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B7116F-714A-4F05-B989-EBCF8ADE4000}"/>
              </a:ext>
            </a:extLst>
          </p:cNvPr>
          <p:cNvSpPr txBox="1"/>
          <p:nvPr/>
        </p:nvSpPr>
        <p:spPr>
          <a:xfrm>
            <a:off x="1030979" y="1843323"/>
            <a:ext cx="4304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‘About’ - User Directory Database and Message Format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CRUD actions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E6F64-5A08-43CA-A868-72EC3B3C3B33}"/>
              </a:ext>
            </a:extLst>
          </p:cNvPr>
          <p:cNvSpPr txBox="1"/>
          <p:nvPr/>
        </p:nvSpPr>
        <p:spPr>
          <a:xfrm>
            <a:off x="6278564" y="1859340"/>
            <a:ext cx="48824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Infrastructure-less Distributed Systems using log replication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Handling out-of-ordered logs while being updated – use of Timestamp</a:t>
            </a:r>
          </a:p>
        </p:txBody>
      </p:sp>
    </p:spTree>
    <p:extLst>
      <p:ext uri="{BB962C8B-B14F-4D97-AF65-F5344CB8AC3E}">
        <p14:creationId xmlns:p14="http://schemas.microsoft.com/office/powerpoint/2010/main" val="281119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1495303" y="731930"/>
            <a:ext cx="91710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IN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Predicting Human Traits and Attributes by analysing Digital Behaviour – Facebook Likes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8EF32-A22F-4E12-B1AD-1CC6D471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1" y="2740872"/>
            <a:ext cx="5243164" cy="261541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E8EB3-8D12-47B3-9420-01528ABEDDA1}"/>
              </a:ext>
            </a:extLst>
          </p:cNvPr>
          <p:cNvSpPr txBox="1"/>
          <p:nvPr/>
        </p:nvSpPr>
        <p:spPr>
          <a:xfrm>
            <a:off x="6457894" y="1971086"/>
            <a:ext cx="48736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Objective is to analyse with what accuracy we can predict a range of highly sensitive personal attributes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Some of the attributes chosen –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Gender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Sexual orientation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Ethnicity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Religious and Political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Intelligence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bg1"/>
                </a:solidFill>
                <a:latin typeface="+mj-lt"/>
              </a:rPr>
              <a:t>Use of addictive substances</a:t>
            </a:r>
          </a:p>
        </p:txBody>
      </p:sp>
    </p:spTree>
    <p:extLst>
      <p:ext uri="{BB962C8B-B14F-4D97-AF65-F5344CB8AC3E}">
        <p14:creationId xmlns:p14="http://schemas.microsoft.com/office/powerpoint/2010/main" val="121165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2542556" y="676255"/>
            <a:ext cx="7122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Result of the Research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207C5-6FD4-4E6F-A385-1BCC510C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1841141"/>
            <a:ext cx="3359306" cy="41700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86A554-80B5-4804-AE5F-750CC6B0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941" y="1841140"/>
            <a:ext cx="3359306" cy="417002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5A7DD-2D86-46BF-9D21-2464AAE3D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9" y="1841141"/>
            <a:ext cx="3359305" cy="41700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4863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2542557" y="674259"/>
            <a:ext cx="7122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Result of the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16147-7FB8-4005-A024-5EF9471C2FFB}"/>
              </a:ext>
            </a:extLst>
          </p:cNvPr>
          <p:cNvSpPr txBox="1"/>
          <p:nvPr/>
        </p:nvSpPr>
        <p:spPr>
          <a:xfrm>
            <a:off x="632612" y="1422245"/>
            <a:ext cx="10926775" cy="476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Analysing the Distributed Applications built over Secure Scuttlebutt showed the issues faced by Distributed Systems being resolved  and why it is an attractive alternative-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It re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quires no run-time checks/configuration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It deploys a cryptographic ID system 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It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maintains a social graph and provides flexibility in actual data dissemination strategy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Every peer is a publisher/author by design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It is a distributed system with inherent high resilience</a:t>
            </a:r>
          </a:p>
        </p:txBody>
      </p:sp>
    </p:spTree>
    <p:extLst>
      <p:ext uri="{BB962C8B-B14F-4D97-AF65-F5344CB8AC3E}">
        <p14:creationId xmlns:p14="http://schemas.microsoft.com/office/powerpoint/2010/main" val="97200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2542557" y="769733"/>
            <a:ext cx="7122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Conclusion and Final Remarks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FB883-8B74-48E1-BCDD-F2E7F7ED5A91}"/>
              </a:ext>
            </a:extLst>
          </p:cNvPr>
          <p:cNvSpPr txBox="1"/>
          <p:nvPr/>
        </p:nvSpPr>
        <p:spPr>
          <a:xfrm>
            <a:off x="2264222" y="1857398"/>
            <a:ext cx="220179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A Decentralized Approach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7EA2C-7733-4A2D-9EE9-A8E02B37AB76}"/>
              </a:ext>
            </a:extLst>
          </p:cNvPr>
          <p:cNvSpPr txBox="1"/>
          <p:nvPr/>
        </p:nvSpPr>
        <p:spPr>
          <a:xfrm>
            <a:off x="7121106" y="1857398"/>
            <a:ext cx="3396353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Secure Scuttlebutt as an Alternative and Future Challenges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CBA9AC-1B89-4258-ABBB-DB1B76F81776}"/>
              </a:ext>
            </a:extLst>
          </p:cNvPr>
          <p:cNvSpPr txBox="1"/>
          <p:nvPr/>
        </p:nvSpPr>
        <p:spPr>
          <a:xfrm>
            <a:off x="626648" y="3622173"/>
            <a:ext cx="54769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Need for a net neutral, unbiased and transparent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A</a:t>
            </a:r>
            <a:r>
              <a:rPr lang="en-IN" sz="2800" b="1">
                <a:solidFill>
                  <a:schemeClr val="bg1"/>
                </a:solidFill>
              </a:rPr>
              <a:t>n </a:t>
            </a:r>
            <a:r>
              <a:rPr lang="en-IN" sz="2800" b="1" dirty="0">
                <a:solidFill>
                  <a:schemeClr val="bg1"/>
                </a:solidFill>
              </a:rPr>
              <a:t>answer to government censorship and monopoly posed by the giant tech companies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8605D-E6F4-4AFA-A4F8-0E37AB80348A}"/>
              </a:ext>
            </a:extLst>
          </p:cNvPr>
          <p:cNvSpPr txBox="1"/>
          <p:nvPr/>
        </p:nvSpPr>
        <p:spPr>
          <a:xfrm>
            <a:off x="6080810" y="3623581"/>
            <a:ext cx="54769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A simple, efficient and versatile information-centric service abstraction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Certain challenges, which present opportunities to improve</a:t>
            </a:r>
          </a:p>
        </p:txBody>
      </p:sp>
    </p:spTree>
    <p:extLst>
      <p:ext uri="{BB962C8B-B14F-4D97-AF65-F5344CB8AC3E}">
        <p14:creationId xmlns:p14="http://schemas.microsoft.com/office/powerpoint/2010/main" val="221083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1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1431" y="3428998"/>
            <a:ext cx="2859868" cy="1468789"/>
          </a:xfrm>
        </p:spPr>
        <p:txBody>
          <a:bodyPr>
            <a:normAutofit/>
          </a:bodyPr>
          <a:lstStyle/>
          <a:p>
            <a:pPr algn="l">
              <a:spcAft>
                <a:spcPts val="800"/>
              </a:spcAft>
            </a:pPr>
            <a:r>
              <a:rPr lang="en-IN" sz="4800" b="1" dirty="0"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Sabon Next LT" panose="02000500000000000000" pitchFamily="2" charset="0"/>
              </a:rPr>
              <a:t>Secure Scuttlebutt</a:t>
            </a:r>
            <a:endParaRPr lang="en-US" sz="4800" dirty="0">
              <a:latin typeface="Bahnschrift SemiBold SemiConden" panose="020B0502040204020203" pitchFamily="34" charset="0"/>
              <a:cs typeface="Sabon Next LT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7855" y="3428999"/>
            <a:ext cx="3667589" cy="1468789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b="1" dirty="0"/>
              <a:t>Chinmay Sanjay Deshpande</a:t>
            </a:r>
          </a:p>
          <a:p>
            <a:pPr algn="l">
              <a:lnSpc>
                <a:spcPct val="100000"/>
              </a:lnSpc>
            </a:pPr>
            <a:r>
              <a:rPr lang="en-US" sz="2400" b="1" dirty="0"/>
              <a:t>Reg. No. 170905432</a:t>
            </a:r>
          </a:p>
          <a:p>
            <a:pPr algn="l">
              <a:lnSpc>
                <a:spcPct val="100000"/>
              </a:lnSpc>
            </a:pPr>
            <a:r>
              <a:rPr lang="en-US" sz="2400" b="1" dirty="0"/>
              <a:t>Roll No. 50   Sec. 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53C53B-84E9-4BBD-A1E7-7A3235169FCE}"/>
              </a:ext>
            </a:extLst>
          </p:cNvPr>
          <p:cNvSpPr txBox="1">
            <a:spLocks/>
          </p:cNvSpPr>
          <p:nvPr/>
        </p:nvSpPr>
        <p:spPr>
          <a:xfrm>
            <a:off x="3930708" y="1647502"/>
            <a:ext cx="3927831" cy="11131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800"/>
              </a:spcAft>
            </a:pPr>
            <a:r>
              <a:rPr lang="en-IN" sz="6600" b="1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  <a:ea typeface="Times New Roman" panose="02020603050405020304" pitchFamily="18" charset="0"/>
                <a:cs typeface="Sabon Next LT" panose="02000500000000000000" pitchFamily="2" charset="0"/>
              </a:rPr>
              <a:t>THANK YOU</a:t>
            </a:r>
            <a:endParaRPr lang="en-US" sz="6600" dirty="0">
              <a:solidFill>
                <a:schemeClr val="bg1"/>
              </a:solidFill>
              <a:latin typeface="Bahnschrift SemiBold SemiConden" panose="020B0502040204020203" pitchFamily="34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6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816" y="714096"/>
            <a:ext cx="5261113" cy="811424"/>
          </a:xfrm>
        </p:spPr>
        <p:txBody>
          <a:bodyPr anchor="b">
            <a:normAutofit/>
          </a:bodyPr>
          <a:lstStyle/>
          <a:p>
            <a:r>
              <a:rPr lang="en-US" sz="4400" b="1" dirty="0">
                <a:latin typeface="Bahnschrift SemiBold SemiConden" panose="020B0502040204020203" pitchFamily="34" charset="0"/>
              </a:rPr>
              <a:t>What we will cover - </a:t>
            </a:r>
            <a:endParaRPr lang="en-US" sz="4000" b="1" dirty="0">
              <a:latin typeface="Bahnschrift SemiBold SemiConden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816" y="1908312"/>
            <a:ext cx="5261113" cy="3843131"/>
          </a:xfrm>
        </p:spPr>
        <p:txBody>
          <a:bodyPr anchor="t">
            <a:normAutofit lnSpcReduction="10000"/>
          </a:bodyPr>
          <a:lstStyle/>
          <a:p>
            <a:pPr marL="36900" lvl="0" indent="0" algn="ctr">
              <a:lnSpc>
                <a:spcPct val="150000"/>
              </a:lnSpc>
              <a:buNone/>
            </a:pPr>
            <a:r>
              <a:rPr lang="en-US" sz="2800" b="1"/>
              <a:t>Motivation</a:t>
            </a: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2800" b="1"/>
              <a:t>Background Theory</a:t>
            </a: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2800" b="1"/>
              <a:t>Research Methodology</a:t>
            </a: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2800" b="1"/>
              <a:t>Results of the Research</a:t>
            </a:r>
          </a:p>
          <a:p>
            <a:pPr marL="36900" lvl="0" indent="0" algn="ctr">
              <a:lnSpc>
                <a:spcPct val="150000"/>
              </a:lnSpc>
              <a:buNone/>
            </a:pPr>
            <a:r>
              <a:rPr lang="en-US" sz="2800" b="1"/>
              <a:t>Conclusion and Final Remarks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E1CA8-35B2-411B-B9F2-386AE0EE5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36" y="916906"/>
            <a:ext cx="4615081" cy="35239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B0E17-8989-4974-B0CF-8DDA99C537C9}"/>
              </a:ext>
            </a:extLst>
          </p:cNvPr>
          <p:cNvSpPr txBox="1"/>
          <p:nvPr/>
        </p:nvSpPr>
        <p:spPr>
          <a:xfrm>
            <a:off x="731835" y="4740765"/>
            <a:ext cx="4615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+mj-lt"/>
              </a:rPr>
              <a:t>“Decentralization is </a:t>
            </a:r>
          </a:p>
          <a:p>
            <a:pPr algn="ctr"/>
            <a:r>
              <a:rPr lang="en-IN" sz="3600" b="1" dirty="0">
                <a:solidFill>
                  <a:schemeClr val="bg1"/>
                </a:solidFill>
                <a:latin typeface="+mj-lt"/>
              </a:rPr>
              <a:t>the Future” 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CCA49-2179-4606-8F5B-0DDF69385A67}"/>
              </a:ext>
            </a:extLst>
          </p:cNvPr>
          <p:cNvSpPr txBox="1"/>
          <p:nvPr/>
        </p:nvSpPr>
        <p:spPr>
          <a:xfrm>
            <a:off x="3982944" y="728868"/>
            <a:ext cx="4241301" cy="872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MOTIVATION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98D51-A2D2-4723-9DFF-778E9ADFF6F4}"/>
              </a:ext>
            </a:extLst>
          </p:cNvPr>
          <p:cNvSpPr txBox="1"/>
          <p:nvPr/>
        </p:nvSpPr>
        <p:spPr>
          <a:xfrm>
            <a:off x="888237" y="4147154"/>
            <a:ext cx="3206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The Facebook–Cambridge Analytica data breach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EBF227-911B-408D-9B99-C161A0F68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509" y="1827403"/>
            <a:ext cx="3206979" cy="20555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BC9382-63EF-4B60-9486-0927994FC64B}"/>
              </a:ext>
            </a:extLst>
          </p:cNvPr>
          <p:cNvSpPr txBox="1"/>
          <p:nvPr/>
        </p:nvSpPr>
        <p:spPr>
          <a:xfrm>
            <a:off x="4355210" y="4147154"/>
            <a:ext cx="345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The Traditional Centrally-Organized systems and Data </a:t>
            </a:r>
            <a:r>
              <a:rPr lang="en-IN" sz="24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S</a:t>
            </a:r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ecurity &amp; </a:t>
            </a:r>
            <a:r>
              <a:rPr lang="en-IN" sz="24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I</a:t>
            </a:r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ntegrity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24C28F-29AC-4C17-8288-24536D997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88" y="1862939"/>
            <a:ext cx="3199385" cy="20200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F779B8-E70C-4896-9A1E-E69FA23CDAAA}"/>
              </a:ext>
            </a:extLst>
          </p:cNvPr>
          <p:cNvSpPr txBox="1"/>
          <p:nvPr/>
        </p:nvSpPr>
        <p:spPr>
          <a:xfrm>
            <a:off x="8093690" y="4147154"/>
            <a:ext cx="3206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A Decentralized approach–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Secure Scuttlebutt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38326-9A0E-446C-B094-6DA188B0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37" y="1827403"/>
            <a:ext cx="3206978" cy="205555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3238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BC9382-63EF-4B60-9486-0927994FC64B}"/>
              </a:ext>
            </a:extLst>
          </p:cNvPr>
          <p:cNvSpPr txBox="1"/>
          <p:nvPr/>
        </p:nvSpPr>
        <p:spPr>
          <a:xfrm>
            <a:off x="869549" y="1127867"/>
            <a:ext cx="356569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Information-Centric  Networking Approach and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Named Data Networking 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779B8-E70C-4896-9A1E-E69FA23CDAAA}"/>
              </a:ext>
            </a:extLst>
          </p:cNvPr>
          <p:cNvSpPr txBox="1"/>
          <p:nvPr/>
        </p:nvSpPr>
        <p:spPr>
          <a:xfrm>
            <a:off x="8566369" y="1127867"/>
            <a:ext cx="224640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Gossip Protocol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a</a:t>
            </a:r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nd </a:t>
            </a:r>
            <a:r>
              <a:rPr lang="en-IN" sz="24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t</a:t>
            </a:r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he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Push Model</a:t>
            </a:r>
            <a:endParaRPr lang="en-I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AA8B38-99DE-4F93-83BB-17243613A07A}"/>
              </a:ext>
            </a:extLst>
          </p:cNvPr>
          <p:cNvSpPr txBox="1"/>
          <p:nvPr/>
        </p:nvSpPr>
        <p:spPr>
          <a:xfrm>
            <a:off x="8389032" y="4527431"/>
            <a:ext cx="260107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Secure Scuttlebutt Architecture and Protocol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3903734" y="2866273"/>
            <a:ext cx="4399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BACKGROUND THEORY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7F8352-9555-4B51-9AAA-BE335A2D71B5}"/>
              </a:ext>
            </a:extLst>
          </p:cNvPr>
          <p:cNvSpPr txBox="1"/>
          <p:nvPr/>
        </p:nvSpPr>
        <p:spPr>
          <a:xfrm>
            <a:off x="926796" y="4527431"/>
            <a:ext cx="345119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+mj-lt"/>
              </a:rPr>
              <a:t>Selective Complete Log Replication and Subjective Reading</a:t>
            </a:r>
          </a:p>
        </p:txBody>
      </p:sp>
    </p:spTree>
    <p:extLst>
      <p:ext uri="{BB962C8B-B14F-4D97-AF65-F5344CB8AC3E}">
        <p14:creationId xmlns:p14="http://schemas.microsoft.com/office/powerpoint/2010/main" val="123844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FC233D-D423-4AD8-8B5D-50F5795C0C4A}"/>
              </a:ext>
            </a:extLst>
          </p:cNvPr>
          <p:cNvSpPr txBox="1"/>
          <p:nvPr/>
        </p:nvSpPr>
        <p:spPr>
          <a:xfrm>
            <a:off x="1723951" y="482599"/>
            <a:ext cx="8759288" cy="12604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 SemiConden" panose="020B0502040204020203" pitchFamily="34" charset="0"/>
                <a:ea typeface="+mj-ea"/>
              </a:rPr>
              <a:t>Information-Centric  Networking approach and </a:t>
            </a:r>
          </a:p>
          <a:p>
            <a: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 SemiConden" panose="020B0502040204020203" pitchFamily="34" charset="0"/>
                <a:ea typeface="+mj-ea"/>
              </a:rPr>
              <a:t>Named Data Networking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99191-0E45-44A8-9AF1-D69B62831FF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8634" y="2129867"/>
            <a:ext cx="6273324" cy="3858693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96815-B6F4-43C8-8A44-F189520F436E}"/>
              </a:ext>
            </a:extLst>
          </p:cNvPr>
          <p:cNvSpPr txBox="1"/>
          <p:nvPr/>
        </p:nvSpPr>
        <p:spPr>
          <a:xfrm>
            <a:off x="7207245" y="2289498"/>
            <a:ext cx="42761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Receiver-driven content retrieval model, or pull-model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A Hierarchical naming scheme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</a:rPr>
              <a:t>Objective is to optimize data distribution for large content providers</a:t>
            </a:r>
          </a:p>
        </p:txBody>
      </p:sp>
    </p:spTree>
    <p:extLst>
      <p:ext uri="{BB962C8B-B14F-4D97-AF65-F5344CB8AC3E}">
        <p14:creationId xmlns:p14="http://schemas.microsoft.com/office/powerpoint/2010/main" val="115325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1616765" y="482600"/>
            <a:ext cx="8973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IN" sz="40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Gossip Protocol and the Push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93B4C-F425-412C-8C59-475D0933E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16" r="1000" b="4165"/>
          <a:stretch/>
        </p:blipFill>
        <p:spPr>
          <a:xfrm>
            <a:off x="700123" y="1440877"/>
            <a:ext cx="4521234" cy="468413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686FF2-66B9-4D85-A5E5-20FDFDC5810C}"/>
              </a:ext>
            </a:extLst>
          </p:cNvPr>
          <p:cNvSpPr txBox="1"/>
          <p:nvPr/>
        </p:nvSpPr>
        <p:spPr>
          <a:xfrm>
            <a:off x="5627918" y="1582340"/>
            <a:ext cx="56741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Process for peer-to-peer communication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Logarithmic growth in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expected time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Fault-tolerant and synchronous guarantee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Push Model and Named data streams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Reconciliation and use in Secure Scuttlebutt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76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1616765" y="540027"/>
            <a:ext cx="8973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IN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Selective Complete Log Replication and Subjective Reading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86FF2-66B9-4D85-A5E5-20FDFDC5810C}"/>
              </a:ext>
            </a:extLst>
          </p:cNvPr>
          <p:cNvSpPr txBox="1"/>
          <p:nvPr/>
        </p:nvSpPr>
        <p:spPr>
          <a:xfrm>
            <a:off x="2372376" y="4378439"/>
            <a:ext cx="74624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Concept of Social Graph and Append-only Logs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Subjective reader approach – different views for different users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C7DEF-7747-409C-A355-B4043FC1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41" y="2077829"/>
            <a:ext cx="6915735" cy="168864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900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1437149" y="508541"/>
            <a:ext cx="9515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IN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Secure Scuttlebutt Architecture and Protocol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A4DAC-06C7-45E8-888D-85A1E8B6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92" y="1343318"/>
            <a:ext cx="5553986" cy="22011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A4E3F-AD13-4AA1-924E-AB6E2926BC15}"/>
              </a:ext>
            </a:extLst>
          </p:cNvPr>
          <p:cNvSpPr txBox="1"/>
          <p:nvPr/>
        </p:nvSpPr>
        <p:spPr>
          <a:xfrm>
            <a:off x="669943" y="3786411"/>
            <a:ext cx="587268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T</a:t>
            </a: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hree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independent protocol layers – </a:t>
            </a:r>
            <a:endParaRPr lang="en-IN" sz="2800" b="1" dirty="0">
              <a:solidFill>
                <a:prstClr val="black"/>
              </a:solidFill>
              <a:latin typeface="Goudy Old Style"/>
            </a:endParaRP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Application interface and data interpretation (top-layer)</a:t>
            </a:r>
            <a:endParaRPr lang="en-IN" sz="2800" b="1" dirty="0">
              <a:solidFill>
                <a:prstClr val="black"/>
              </a:solidFill>
              <a:latin typeface="Goudy Old Style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Message format (middle-layer)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400" b="1" dirty="0">
                <a:solidFill>
                  <a:prstClr val="black"/>
                </a:solidFill>
                <a:latin typeface="Goudy Old Style"/>
              </a:rPr>
              <a:t>Data exchange mechanism by relays (bottom-layer)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C4EAF-C43F-4134-8595-5EE2C170703E}"/>
              </a:ext>
            </a:extLst>
          </p:cNvPr>
          <p:cNvSpPr txBox="1"/>
          <p:nvPr/>
        </p:nvSpPr>
        <p:spPr>
          <a:xfrm>
            <a:off x="6542628" y="1320533"/>
            <a:ext cx="48473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Single-writer append-only logs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All nodes acting as relays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Keypair for each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Log and Message structure and characteristics 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A5938-9606-49E0-BFCE-9A88819A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97" y="3817416"/>
            <a:ext cx="4013987" cy="2338875"/>
          </a:xfrm>
          <a:prstGeom prst="rect">
            <a:avLst/>
          </a:prstGeom>
          <a:ln w="9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4888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5C56FD3A-4F39-4752-AC00-DB25CCA4E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2527DF-A25C-46B4-A5D9-BBE2E310A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7107E-E200-4A4B-A123-567A72B7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9" r="1" b="1"/>
          <a:stretch/>
        </p:blipFill>
        <p:spPr>
          <a:xfrm>
            <a:off x="452967" y="482600"/>
            <a:ext cx="11255686" cy="589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CA4C0-5235-4620-A70B-E54D265824D2}"/>
              </a:ext>
            </a:extLst>
          </p:cNvPr>
          <p:cNvSpPr txBox="1"/>
          <p:nvPr/>
        </p:nvSpPr>
        <p:spPr>
          <a:xfrm>
            <a:off x="1495303" y="1222261"/>
            <a:ext cx="9171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IN" sz="3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Bold" panose="020B0502040204020203" pitchFamily="34" charset="0"/>
                <a:ea typeface="+mj-ea"/>
              </a:rPr>
              <a:t>The Research Methodology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686FF2-66B9-4D85-A5E5-20FDFDC5810C}"/>
              </a:ext>
            </a:extLst>
          </p:cNvPr>
          <p:cNvSpPr txBox="1"/>
          <p:nvPr/>
        </p:nvSpPr>
        <p:spPr>
          <a:xfrm>
            <a:off x="1463015" y="2740214"/>
            <a:ext cx="3699549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Building Distributed Application over Secure Scuttlebutt Architecture and Protocols and the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2E74D-2EDD-40AE-AAC0-84DBAF5EEE36}"/>
              </a:ext>
            </a:extLst>
          </p:cNvPr>
          <p:cNvSpPr txBox="1"/>
          <p:nvPr/>
        </p:nvSpPr>
        <p:spPr>
          <a:xfrm>
            <a:off x="7029436" y="2740214"/>
            <a:ext cx="3699549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Predicting Human </a:t>
            </a: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T</a:t>
            </a: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raits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and Attributes by analysing Digital </a:t>
            </a:r>
            <a:r>
              <a:rPr lang="en-IN" sz="2800" b="1" dirty="0">
                <a:solidFill>
                  <a:prstClr val="black"/>
                </a:solidFill>
                <a:latin typeface="Goudy Old Style"/>
              </a:rPr>
              <a:t>B</a:t>
            </a: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ehaviour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udy Old Style"/>
                <a:ea typeface="+mn-ea"/>
                <a:cs typeface="+mn-cs"/>
              </a:rPr>
              <a:t> – Facebook Likes </a:t>
            </a:r>
          </a:p>
        </p:txBody>
      </p:sp>
    </p:spTree>
    <p:extLst>
      <p:ext uri="{BB962C8B-B14F-4D97-AF65-F5344CB8AC3E}">
        <p14:creationId xmlns:p14="http://schemas.microsoft.com/office/powerpoint/2010/main" val="3000707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490</Words>
  <Application>Microsoft Office PowerPoint</Application>
  <PresentationFormat>Widescreen</PresentationFormat>
  <Paragraphs>87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Bahnschrift SemiBold</vt:lpstr>
      <vt:lpstr>Bahnschrift SemiBold SemiConden</vt:lpstr>
      <vt:lpstr>Calibri</vt:lpstr>
      <vt:lpstr>Goudy Old Style</vt:lpstr>
      <vt:lpstr>Wingdings</vt:lpstr>
      <vt:lpstr>Wingdings 2</vt:lpstr>
      <vt:lpstr>SlateVTI</vt:lpstr>
      <vt:lpstr>Secure Scuttlebutt</vt:lpstr>
      <vt:lpstr>What we will cover 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Secure Scuttlebutt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Scuttlebutt</dc:title>
  <dc:creator>CHINMAY SANJAY DESHPANDE-170905432</dc:creator>
  <cp:lastModifiedBy>CHINMAY SANJAY DESHPANDE-170905432</cp:lastModifiedBy>
  <cp:revision>21</cp:revision>
  <dcterms:created xsi:type="dcterms:W3CDTF">2020-09-09T22:36:39Z</dcterms:created>
  <dcterms:modified xsi:type="dcterms:W3CDTF">2020-09-11T15:11:09Z</dcterms:modified>
</cp:coreProperties>
</file>